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0"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0842B44-C7F2-4B25-B5F7-FBC7A0DB8C8F}" type="datetimeFigureOut">
              <a:rPr lang="en-US" smtClean="0"/>
              <a:pPr/>
              <a:t>3/17/2011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CFEDEB9-57A1-4585-8302-5587B6BAC2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2C86C-9744-4805-B3BE-500557032B10}" type="datetimeFigureOut">
              <a:rPr lang="en-US" smtClean="0"/>
              <a:pPr/>
              <a:t>3/17/2011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2C86C-9744-4805-B3BE-500557032B10}"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62C86C-9744-4805-B3BE-500557032B10}" type="datetimeFigureOut">
              <a:rPr lang="en-US" smtClean="0"/>
              <a:pPr/>
              <a:t>3/17/2011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2C86C-9744-4805-B3BE-500557032B10}" type="datetimeFigureOut">
              <a:rPr lang="en-US" smtClean="0"/>
              <a:pPr/>
              <a:t>3/17/2011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2C86C-9744-4805-B3BE-500557032B10}" type="datetimeFigureOut">
              <a:rPr lang="en-US" smtClean="0"/>
              <a:pPr/>
              <a:t>3/17/2011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C86C-9744-4805-B3BE-500557032B10}"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C86C-9744-4805-B3BE-500557032B10}" type="datetimeFigureOut">
              <a:rPr lang="en-US" smtClean="0"/>
              <a:pPr/>
              <a:t>3/17/2011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2C86C-9744-4805-B3BE-500557032B10}" type="datetimeFigureOut">
              <a:rPr lang="en-US" smtClean="0"/>
              <a:pPr/>
              <a:t>3/17/2011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E3889-7C82-4FAB-931D-6A23F2196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057400"/>
            <a:ext cx="7772400" cy="1470025"/>
          </a:xfrm>
        </p:spPr>
        <p:txBody>
          <a:bodyPr/>
          <a:lstStyle/>
          <a:p>
            <a:r>
              <a:rPr lang="en-US" dirty="0" smtClean="0"/>
              <a:t>Fueled by Supernatural Love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Third, the supernatural love of the Father affects our hearts, so that we love those who don’t follow Jesus and are compelled to pray and act.  John 3:16; John 20:21</a:t>
            </a:r>
          </a:p>
          <a:p>
            <a:r>
              <a:rPr lang="en-US" dirty="0" smtClean="0">
                <a:effectLst>
                  <a:outerShdw blurRad="38100" dist="38100" dir="2700000" algn="tl">
                    <a:srgbClr val="000000">
                      <a:alpha val="43137"/>
                    </a:srgbClr>
                  </a:outerShdw>
                </a:effectLst>
              </a:rPr>
              <a:t>Father (Daniel) Nash (“I think there is something wrong…”)  (80-85%)</a:t>
            </a:r>
          </a:p>
          <a:p>
            <a:r>
              <a:rPr lang="en-US" smtClean="0">
                <a:effectLst>
                  <a:outerShdw blurRad="38100" dist="38100" dir="2700000" algn="tl">
                    <a:srgbClr val="000000">
                      <a:alpha val="43137"/>
                    </a:srgbClr>
                  </a:outerShdw>
                </a:effectLst>
              </a:rPr>
              <a:t>John </a:t>
            </a:r>
            <a:r>
              <a:rPr lang="en-US" dirty="0" smtClean="0">
                <a:effectLst>
                  <a:outerShdw blurRad="38100" dist="38100" dir="2700000" algn="tl">
                    <a:srgbClr val="000000">
                      <a:alpha val="43137"/>
                    </a:srgbClr>
                  </a:outerShdw>
                </a:effectLst>
              </a:rPr>
              <a:t>“Praying” Hyde</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effectLst>
                  <a:outerShdw blurRad="38100" dist="38100" dir="2700000" algn="tl">
                    <a:srgbClr val="000000">
                      <a:alpha val="43137"/>
                    </a:srgbClr>
                  </a:outerShdw>
                </a:effectLst>
              </a:rPr>
              <a:t>Dr. Wilbur Chapman, “</a:t>
            </a:r>
            <a:r>
              <a:rPr lang="en-US" dirty="0" smtClean="0"/>
              <a:t>I have learned some great lessons concerning prayer.  I know that all great revivals are born of prayer.  At one of our missions in England the audience was extremely small, results seemed impossible but I received a note saying that an American missionary was coming to the town and was going to pray God’s blessing upon our work.  He was known as ‘Praying Hyde.’  Almost instantly the tide turned.  The hall was packed, and my first invitation meant fifty men for Jesus Christ.  As we were leaving I said, ‘Mr. Hyde, I want you to pray for me</a:t>
            </a:r>
            <a:r>
              <a:rPr lang="en-US" dirty="0" smtClean="0"/>
              <a:t>.’</a:t>
            </a:r>
            <a:endParaRPr lang="en-US" dirty="0" smtClean="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effectLst>
                  <a:outerShdw blurRad="38100" dist="38100" dir="2700000" algn="tl">
                    <a:srgbClr val="000000">
                      <a:alpha val="43137"/>
                    </a:srgbClr>
                  </a:outerShdw>
                </a:effectLst>
              </a:rPr>
              <a:t>Dr. Wilbur Chapman, “</a:t>
            </a:r>
            <a:r>
              <a:rPr lang="en-US" dirty="0" smtClean="0"/>
              <a:t>He </a:t>
            </a:r>
            <a:r>
              <a:rPr lang="en-US" dirty="0" smtClean="0"/>
              <a:t>came to my room, turned the key in the door, dropped on his knees, waited five minutes without a single syllable coming from his lips.  I could hear my own heart thumping and beating.  I felt the hot tears running down my face.  I knew I was with God.  Then with upturned face, down which the tears were streaming, he said: ‘Oh, God!’  Then for five minutes at least, he was still again, and then when he knew he was talking with God his arm went around my shoulder and there came up from the depth of his heart such petitions for men as I had never heard before.  I rose from my knees to know what real prayer was.  We believe that prayer is mighty, and we believe it as we never did before.”</a:t>
            </a:r>
            <a:endParaRPr lang="en-US" dirty="0" smtClean="0">
              <a:effectLst>
                <a:outerShdw blurRad="38100" dist="38100" dir="2700000" algn="tl">
                  <a:srgbClr val="000000">
                    <a:alpha val="43137"/>
                  </a:srgbClr>
                </a:outerShdw>
              </a:effectLst>
            </a:endParaRPr>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Third, the supernatural love of the Father affects our hearts, so that we love those who don’t follow Jesus and are compelled to pray and act.  John 3:16; John 20:21</a:t>
            </a:r>
          </a:p>
          <a:p>
            <a:r>
              <a:rPr lang="en-US" dirty="0" smtClean="0">
                <a:effectLst>
                  <a:outerShdw blurRad="38100" dist="38100" dir="2700000" algn="tl">
                    <a:srgbClr val="000000">
                      <a:alpha val="43137"/>
                    </a:srgbClr>
                  </a:outerShdw>
                </a:effectLst>
              </a:rPr>
              <a:t>Most of us are not going to pray like Father Nash, or Praying Hyde – but all of us can and must have our hearts deeply affected by the Father’s love, and pray for those around us with faith &amp; compassion!  (not frantic)</a:t>
            </a: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3200" dirty="0" smtClean="0">
                <a:effectLst>
                  <a:outerShdw blurRad="38100" dist="38100" dir="2700000" algn="tl">
                    <a:srgbClr val="000000">
                      <a:alpha val="43137"/>
                    </a:srgbClr>
                  </a:outerShdw>
                </a:effectLst>
              </a:rPr>
              <a:t>The supernatural love of the Father fuels the rapid advancement of His kingdom.  Let’s look at how it works:</a:t>
            </a:r>
          </a:p>
          <a:p>
            <a:r>
              <a:rPr lang="en-US" dirty="0" smtClean="0">
                <a:effectLst>
                  <a:outerShdw blurRad="38100" dist="38100" dir="2700000" algn="tl">
                    <a:srgbClr val="000000">
                      <a:alpha val="43137"/>
                    </a:srgbClr>
                  </a:outerShdw>
                </a:effectLst>
              </a:rPr>
              <a:t>First, the supernatural love of the Father affects our hearts, and we love God so we talk about Him to others.  Romans 5:5, “God’s love has been poured out into our hearts through the Holy Spirit, who has been given to us.”</a:t>
            </a:r>
            <a:endParaRPr lang="en-US" sz="3200" dirty="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b="1" dirty="0" smtClean="0">
                <a:effectLst>
                  <a:outerShdw blurRad="38100" dist="38100" dir="2700000" algn="tl">
                    <a:srgbClr val="000000">
                      <a:alpha val="43137"/>
                    </a:srgbClr>
                  </a:outerShdw>
                </a:effectLst>
              </a:rPr>
              <a:t>First, the supernatural love of the Father affects our hearts, and we love God so we talk about Him to others.  Romans 5:5, “God’s love has been poured out into our hearts through the Holy Spirit, who has been given to us.”  </a:t>
            </a:r>
          </a:p>
          <a:p>
            <a:r>
              <a:rPr lang="en-US" sz="3200" b="1" dirty="0" smtClean="0">
                <a:effectLst>
                  <a:outerShdw blurRad="38100" dist="38100" dir="2700000" algn="tl">
                    <a:srgbClr val="000000">
                      <a:alpha val="43137"/>
                    </a:srgbClr>
                  </a:outerShdw>
                </a:effectLst>
              </a:rPr>
              <a:t>Acts 1:4-5,8, “</a:t>
            </a:r>
            <a:r>
              <a:rPr lang="en-US" b="1" dirty="0" smtClean="0"/>
              <a:t>Wait for the gift my Father has promised, </a:t>
            </a:r>
            <a:r>
              <a:rPr lang="en-US" sz="3500" dirty="0" smtClean="0"/>
              <a:t>which</a:t>
            </a:r>
            <a:r>
              <a:rPr lang="en-US" b="1" dirty="0" smtClean="0"/>
              <a:t> you have heard me speak about.  For John baptized with water, but in a few days you will be baptized with the Holy Spirit. . . You will receive power when the Holy Spirit comes on you; and you will be my witnesses.” </a:t>
            </a:r>
            <a:endParaRPr lang="en-US" sz="3200" b="1" dirty="0">
              <a:effectLst>
                <a:outerShdw blurRad="38100" dist="38100" dir="2700000" algn="tl">
                  <a:srgbClr val="000000">
                    <a:alpha val="43137"/>
                  </a:srgbClr>
                </a:outerShdw>
              </a:effectLst>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First, the supernatural love of the Father affects our hearts, and we love God so we talk about Him to others.  Romans 5:5; Acts 1:4-5,8;  1 John 4:19, “We love God because He first loved us.”  </a:t>
            </a:r>
          </a:p>
          <a:p>
            <a:r>
              <a:rPr lang="en-US" sz="3200" dirty="0" smtClean="0">
                <a:effectLst>
                  <a:outerShdw blurRad="38100" dist="38100" dir="2700000" algn="tl">
                    <a:srgbClr val="000000">
                      <a:alpha val="43137"/>
                    </a:srgbClr>
                  </a:outerShdw>
                </a:effectLst>
              </a:rPr>
              <a:t>When we love God, we talk abou</a:t>
            </a:r>
            <a:r>
              <a:rPr lang="en-US" dirty="0" smtClean="0">
                <a:effectLst>
                  <a:outerShdw blurRad="38100" dist="38100" dir="2700000" algn="tl">
                    <a:srgbClr val="000000">
                      <a:alpha val="43137"/>
                    </a:srgbClr>
                  </a:outerShdw>
                </a:effectLst>
              </a:rPr>
              <a:t>t Him.  This passion for God fueled the fire &amp; mission of the early church. (talk about what you are excited about) (fuel on the fire)</a:t>
            </a:r>
            <a:endParaRPr lang="en-US" sz="3200" dirty="0">
              <a:effectLst>
                <a:outerShdw blurRad="38100" dist="38100" dir="2700000" algn="tl">
                  <a:srgbClr val="000000">
                    <a:alpha val="43137"/>
                  </a:srgbClr>
                </a:outerShdw>
              </a:effectLst>
            </a:endParaRPr>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Second, the supernatural love of the Father affects our hearts, so that we love one another with a supernatural love – this loving community attracts others to join!  Our love for each other attracts spiritual explorers.  (Somewhere I belong)</a:t>
            </a:r>
            <a:endParaRPr lang="en-US" sz="3200" dirty="0">
              <a:effectLst>
                <a:outerShdw blurRad="38100" dist="38100" dir="2700000" algn="tl">
                  <a:srgbClr val="000000">
                    <a:alpha val="43137"/>
                  </a:srgbClr>
                </a:outerShdw>
              </a:effectLst>
            </a:endParaRP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effectLst>
                  <a:outerShdw blurRad="38100" dist="38100" dir="2700000" algn="tl">
                    <a:srgbClr val="000000">
                      <a:alpha val="43137"/>
                    </a:srgbClr>
                  </a:outerShdw>
                </a:effectLst>
              </a:rPr>
              <a:t>Acts 2:42-47, “</a:t>
            </a:r>
            <a:r>
              <a:rPr lang="en-US" dirty="0" smtClean="0"/>
              <a:t>They devoted themselves to the apostles teaching and to fellowship, to the breaking of bread and to prayer.  Everyone was filled with awe at the many wonders and signs performed by the apostles.  All the believers were together and had everything in common.  They sold property and possessions to give to anyone who had need.  Every day they continued to meet together in the temple courts.  They broke bread in their homes and ate together with glad and sincere hearts, praising God and enjoying the favor of all the people.  And the Lord added to their number daily those who were being saved.” </a:t>
            </a:r>
            <a:endParaRPr lang="en-US" sz="3200" dirty="0">
              <a:effectLst>
                <a:outerShdw blurRad="38100" dist="38100" dir="2700000" algn="tl">
                  <a:srgbClr val="000000">
                    <a:alpha val="43137"/>
                  </a:srgbClr>
                </a:outerShdw>
              </a:effectLst>
            </a:endParaRPr>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Second, the supernatural love of the Father affects our hearts, so that we love one another with a supernatural love – this loving community attracts others to join!  Acts 2</a:t>
            </a:r>
          </a:p>
          <a:p>
            <a:r>
              <a:rPr lang="en-US" sz="3200" dirty="0" smtClean="0">
                <a:effectLst>
                  <a:outerShdw blurRad="38100" dist="38100" dir="2700000" algn="tl">
                    <a:srgbClr val="000000">
                      <a:alpha val="43137"/>
                    </a:srgbClr>
                  </a:outerShdw>
                </a:effectLst>
              </a:rPr>
              <a:t>Note: The passage says they were devoted to the apostle’s teaching, fellowship, breaking of bread, and prayer.  Evangelism isn’t even on the list!  Yet the Lord added daily to their number.  (devoted to each other - $, meeting)</a:t>
            </a:r>
            <a:endParaRPr lang="en-US" sz="3200" dirty="0">
              <a:effectLst>
                <a:outerShdw blurRad="38100" dist="38100" dir="2700000" algn="tl">
                  <a:srgbClr val="000000">
                    <a:alpha val="43137"/>
                  </a:srgbClr>
                </a:outerShdw>
              </a:effectLst>
            </a:endParaRP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effectLst>
                  <a:outerShdw blurRad="38100" dist="38100" dir="2700000" algn="tl">
                    <a:srgbClr val="000000">
                      <a:alpha val="43137"/>
                    </a:srgbClr>
                  </a:outerShdw>
                </a:effectLst>
              </a:rPr>
              <a:t>Second, the supernatural love of the Father affects our hearts, so that we love one another with a supernatural love – this loving community attracts others to join!  Acts 2</a:t>
            </a:r>
          </a:p>
          <a:p>
            <a:r>
              <a:rPr lang="en-US" dirty="0" smtClean="0">
                <a:effectLst>
                  <a:outerShdw blurRad="38100" dist="38100" dir="2700000" algn="tl">
                    <a:srgbClr val="000000">
                      <a:alpha val="43137"/>
                    </a:srgbClr>
                  </a:outerShdw>
                </a:effectLst>
              </a:rPr>
              <a:t>John 17 – Jesus prayed that we would be one, like he and the Father were one, so the world would believe.  John 14:12-13, “My command is this: Love each other as I have loved you.  Greater love has no one than this: to lay down one’s life for one’s friends.” (lose heart)</a:t>
            </a:r>
            <a:endParaRPr lang="en-US" sz="3200" dirty="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Fueled by Supernatural Love: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Third, the supernatural love of the Father affects our hearts, so that we love those who don’t follow Jesus and are compelled to pray and act.  Jesus came to the world because of his love for a spiritually lost humanity (John 3:16).  John 20:21, “As the Father has sent me, I am sending you.”  </a:t>
            </a:r>
          </a:p>
          <a:p>
            <a:r>
              <a:rPr lang="en-US" dirty="0" smtClean="0">
                <a:effectLst>
                  <a:outerShdw blurRad="38100" dist="38100" dir="2700000" algn="tl">
                    <a:srgbClr val="000000">
                      <a:alpha val="43137"/>
                    </a:srgbClr>
                  </a:outerShdw>
                </a:effectLst>
              </a:rPr>
              <a:t>He sends us out like he came, compelled by the love of the Father.</a:t>
            </a: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1161</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Fueled by Supernatural Love</vt:lpstr>
      <vt:lpstr>Fueled by Supernatural Love:</vt:lpstr>
      <vt:lpstr>Fueled by Supernatural Love:</vt:lpstr>
      <vt:lpstr>Fueled by Supernatural Love:</vt:lpstr>
      <vt:lpstr>Fueled by Supernatural Love:</vt:lpstr>
      <vt:lpstr>Fueled by Supernatural Love:</vt:lpstr>
      <vt:lpstr>Fueled by Supernatural Love:</vt:lpstr>
      <vt:lpstr>Fueled by Supernatural Love:</vt:lpstr>
      <vt:lpstr>Fueled by Supernatural Love:</vt:lpstr>
      <vt:lpstr>Fueled by Supernatural Love:</vt:lpstr>
      <vt:lpstr>Fueled by Supernatural Love:</vt:lpstr>
      <vt:lpstr>Fueled by Supernatural Love:</vt:lpstr>
      <vt:lpstr>Fueled by Supernatural Love: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dc:title>
  <dc:creator>Rob</dc:creator>
  <cp:lastModifiedBy>Rob</cp:lastModifiedBy>
  <cp:revision>45</cp:revision>
  <dcterms:created xsi:type="dcterms:W3CDTF">2011-03-10T18:35:07Z</dcterms:created>
  <dcterms:modified xsi:type="dcterms:W3CDTF">2011-03-17T18:20:55Z</dcterms:modified>
</cp:coreProperties>
</file>