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3" d="100"/>
          <a:sy n="53" d="100"/>
        </p:scale>
        <p:origin x="-11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0410A2-16EB-4209-B807-FFBEB840DB72}" type="doc">
      <dgm:prSet loTypeId="urn:microsoft.com/office/officeart/2005/8/layout/process1" loCatId="process" qsTypeId="urn:microsoft.com/office/officeart/2005/8/quickstyle/simple5" qsCatId="simple" csTypeId="urn:microsoft.com/office/officeart/2005/8/colors/colorful2" csCatId="colorful" phldr="1"/>
      <dgm:spPr/>
    </dgm:pt>
    <dgm:pt modelId="{9A61BB5C-91B0-4AA5-A3E8-74EAA5C64C22}">
      <dgm:prSet phldrT="[Text]"/>
      <dgm:spPr/>
      <dgm:t>
        <a:bodyPr/>
        <a:lstStyle/>
        <a:p>
          <a:r>
            <a:rPr lang="en-US" dirty="0" smtClean="0"/>
            <a:t>Non Followers</a:t>
          </a:r>
          <a:endParaRPr lang="en-US" dirty="0"/>
        </a:p>
      </dgm:t>
    </dgm:pt>
    <dgm:pt modelId="{DB369119-74F0-433E-8B74-3B280E2BECF5}" type="parTrans" cxnId="{E2EBE554-99F7-4D51-A455-03899029205C}">
      <dgm:prSet/>
      <dgm:spPr/>
      <dgm:t>
        <a:bodyPr/>
        <a:lstStyle/>
        <a:p>
          <a:endParaRPr lang="en-US"/>
        </a:p>
      </dgm:t>
    </dgm:pt>
    <dgm:pt modelId="{50A59BBE-F2AA-4113-BEED-9047CB9F3C2F}" type="sibTrans" cxnId="{E2EBE554-99F7-4D51-A455-03899029205C}">
      <dgm:prSet/>
      <dgm:spPr/>
      <dgm:t>
        <a:bodyPr/>
        <a:lstStyle/>
        <a:p>
          <a:endParaRPr lang="en-US"/>
        </a:p>
      </dgm:t>
    </dgm:pt>
    <dgm:pt modelId="{194E1731-D008-44D5-A8CB-102A3614EF72}">
      <dgm:prSet phldrT="[Text]"/>
      <dgm:spPr/>
      <dgm:t>
        <a:bodyPr/>
        <a:lstStyle/>
        <a:p>
          <a:r>
            <a:rPr lang="en-US" dirty="0" smtClean="0"/>
            <a:t>Contributors</a:t>
          </a:r>
          <a:endParaRPr lang="en-US" dirty="0"/>
        </a:p>
      </dgm:t>
    </dgm:pt>
    <dgm:pt modelId="{3DFED247-EEBE-437A-9923-3A784AF1F99B}" type="parTrans" cxnId="{576C054F-92FD-4E5F-83C5-9D4E83BDBFEC}">
      <dgm:prSet/>
      <dgm:spPr/>
      <dgm:t>
        <a:bodyPr/>
        <a:lstStyle/>
        <a:p>
          <a:endParaRPr lang="en-US"/>
        </a:p>
      </dgm:t>
    </dgm:pt>
    <dgm:pt modelId="{3BDAC961-1B57-4367-9ED3-DC135BF3D00D}" type="sibTrans" cxnId="{576C054F-92FD-4E5F-83C5-9D4E83BDBFEC}">
      <dgm:prSet/>
      <dgm:spPr/>
      <dgm:t>
        <a:bodyPr/>
        <a:lstStyle/>
        <a:p>
          <a:endParaRPr lang="en-US"/>
        </a:p>
      </dgm:t>
    </dgm:pt>
    <dgm:pt modelId="{DAACBD28-B512-479E-8A05-9D34E96BDFF7}">
      <dgm:prSet phldrT="[Text]"/>
      <dgm:spPr/>
      <dgm:t>
        <a:bodyPr/>
        <a:lstStyle/>
        <a:p>
          <a:r>
            <a:rPr lang="en-US" dirty="0" smtClean="0"/>
            <a:t>Core Followers</a:t>
          </a:r>
          <a:endParaRPr lang="en-US" dirty="0"/>
        </a:p>
      </dgm:t>
    </dgm:pt>
    <dgm:pt modelId="{88437CC6-9A41-4C7E-9AE3-98A11735D608}" type="parTrans" cxnId="{61A6EE1D-19C2-447E-A16B-D8775BFF2BB6}">
      <dgm:prSet/>
      <dgm:spPr/>
      <dgm:t>
        <a:bodyPr/>
        <a:lstStyle/>
        <a:p>
          <a:endParaRPr lang="en-US"/>
        </a:p>
      </dgm:t>
    </dgm:pt>
    <dgm:pt modelId="{08649AF5-EA2F-43E8-B98F-D8038467367A}" type="sibTrans" cxnId="{61A6EE1D-19C2-447E-A16B-D8775BFF2BB6}">
      <dgm:prSet/>
      <dgm:spPr/>
      <dgm:t>
        <a:bodyPr/>
        <a:lstStyle/>
        <a:p>
          <a:endParaRPr lang="en-US"/>
        </a:p>
      </dgm:t>
    </dgm:pt>
    <dgm:pt modelId="{5D743188-D6C2-4696-A8F1-BE9340B84A96}">
      <dgm:prSet/>
      <dgm:spPr/>
      <dgm:t>
        <a:bodyPr/>
        <a:lstStyle/>
        <a:p>
          <a:r>
            <a:rPr lang="en-US" dirty="0" smtClean="0"/>
            <a:t>Consumers</a:t>
          </a:r>
          <a:endParaRPr lang="en-US" dirty="0"/>
        </a:p>
      </dgm:t>
    </dgm:pt>
    <dgm:pt modelId="{99B6950B-DD8A-4373-B29D-B47AFE0150AD}" type="parTrans" cxnId="{931C3A8A-9D71-4EB9-A928-45A7DDFBC312}">
      <dgm:prSet/>
      <dgm:spPr/>
      <dgm:t>
        <a:bodyPr/>
        <a:lstStyle/>
        <a:p>
          <a:endParaRPr lang="en-US"/>
        </a:p>
      </dgm:t>
    </dgm:pt>
    <dgm:pt modelId="{3AD8029B-A3B4-4BCA-BF50-FC8AD75785A3}" type="sibTrans" cxnId="{931C3A8A-9D71-4EB9-A928-45A7DDFBC312}">
      <dgm:prSet/>
      <dgm:spPr/>
      <dgm:t>
        <a:bodyPr/>
        <a:lstStyle/>
        <a:p>
          <a:endParaRPr lang="en-US"/>
        </a:p>
      </dgm:t>
    </dgm:pt>
    <dgm:pt modelId="{D37C2EDB-5788-44CC-A083-78004F25F168}" type="pres">
      <dgm:prSet presAssocID="{020410A2-16EB-4209-B807-FFBEB840DB72}" presName="Name0" presStyleCnt="0">
        <dgm:presLayoutVars>
          <dgm:dir/>
          <dgm:resizeHandles val="exact"/>
        </dgm:presLayoutVars>
      </dgm:prSet>
      <dgm:spPr/>
    </dgm:pt>
    <dgm:pt modelId="{965110FD-5677-4E2F-841C-7E51D4D67114}" type="pres">
      <dgm:prSet presAssocID="{9A61BB5C-91B0-4AA5-A3E8-74EAA5C64C22}" presName="node" presStyleLbl="node1" presStyleIdx="0" presStyleCnt="4">
        <dgm:presLayoutVars>
          <dgm:bulletEnabled val="1"/>
        </dgm:presLayoutVars>
      </dgm:prSet>
      <dgm:spPr/>
      <dgm:t>
        <a:bodyPr/>
        <a:lstStyle/>
        <a:p>
          <a:endParaRPr lang="en-US"/>
        </a:p>
      </dgm:t>
    </dgm:pt>
    <dgm:pt modelId="{D0CB9AD8-4DA2-4AFE-9CA9-0209120EB46D}" type="pres">
      <dgm:prSet presAssocID="{50A59BBE-F2AA-4113-BEED-9047CB9F3C2F}" presName="sibTrans" presStyleLbl="sibTrans2D1" presStyleIdx="0" presStyleCnt="3"/>
      <dgm:spPr/>
      <dgm:t>
        <a:bodyPr/>
        <a:lstStyle/>
        <a:p>
          <a:endParaRPr lang="en-US"/>
        </a:p>
      </dgm:t>
    </dgm:pt>
    <dgm:pt modelId="{AEF04A08-1E44-423B-A531-4F48D1F7F40E}" type="pres">
      <dgm:prSet presAssocID="{50A59BBE-F2AA-4113-BEED-9047CB9F3C2F}" presName="connectorText" presStyleLbl="sibTrans2D1" presStyleIdx="0" presStyleCnt="3"/>
      <dgm:spPr/>
      <dgm:t>
        <a:bodyPr/>
        <a:lstStyle/>
        <a:p>
          <a:endParaRPr lang="en-US"/>
        </a:p>
      </dgm:t>
    </dgm:pt>
    <dgm:pt modelId="{D0FB6AC2-7536-4178-B52C-8A1DD20592FE}" type="pres">
      <dgm:prSet presAssocID="{5D743188-D6C2-4696-A8F1-BE9340B84A96}" presName="node" presStyleLbl="node1" presStyleIdx="1" presStyleCnt="4">
        <dgm:presLayoutVars>
          <dgm:bulletEnabled val="1"/>
        </dgm:presLayoutVars>
      </dgm:prSet>
      <dgm:spPr/>
      <dgm:t>
        <a:bodyPr/>
        <a:lstStyle/>
        <a:p>
          <a:endParaRPr lang="en-US"/>
        </a:p>
      </dgm:t>
    </dgm:pt>
    <dgm:pt modelId="{06C8C1C2-40F7-40BA-8D6C-5FE749EE4FA0}" type="pres">
      <dgm:prSet presAssocID="{3AD8029B-A3B4-4BCA-BF50-FC8AD75785A3}" presName="sibTrans" presStyleLbl="sibTrans2D1" presStyleIdx="1" presStyleCnt="3"/>
      <dgm:spPr/>
      <dgm:t>
        <a:bodyPr/>
        <a:lstStyle/>
        <a:p>
          <a:endParaRPr lang="en-US"/>
        </a:p>
      </dgm:t>
    </dgm:pt>
    <dgm:pt modelId="{4C3DAF26-1199-48DA-A6CC-EF61C29F7D44}" type="pres">
      <dgm:prSet presAssocID="{3AD8029B-A3B4-4BCA-BF50-FC8AD75785A3}" presName="connectorText" presStyleLbl="sibTrans2D1" presStyleIdx="1" presStyleCnt="3"/>
      <dgm:spPr/>
      <dgm:t>
        <a:bodyPr/>
        <a:lstStyle/>
        <a:p>
          <a:endParaRPr lang="en-US"/>
        </a:p>
      </dgm:t>
    </dgm:pt>
    <dgm:pt modelId="{298565C6-EFBA-4E7D-8A0E-BD887D0B3342}" type="pres">
      <dgm:prSet presAssocID="{194E1731-D008-44D5-A8CB-102A3614EF72}" presName="node" presStyleLbl="node1" presStyleIdx="2" presStyleCnt="4">
        <dgm:presLayoutVars>
          <dgm:bulletEnabled val="1"/>
        </dgm:presLayoutVars>
      </dgm:prSet>
      <dgm:spPr/>
      <dgm:t>
        <a:bodyPr/>
        <a:lstStyle/>
        <a:p>
          <a:endParaRPr lang="en-US"/>
        </a:p>
      </dgm:t>
    </dgm:pt>
    <dgm:pt modelId="{418354C0-71C6-47E4-9BE7-58BAA577C706}" type="pres">
      <dgm:prSet presAssocID="{3BDAC961-1B57-4367-9ED3-DC135BF3D00D}" presName="sibTrans" presStyleLbl="sibTrans2D1" presStyleIdx="2" presStyleCnt="3"/>
      <dgm:spPr/>
      <dgm:t>
        <a:bodyPr/>
        <a:lstStyle/>
        <a:p>
          <a:endParaRPr lang="en-US"/>
        </a:p>
      </dgm:t>
    </dgm:pt>
    <dgm:pt modelId="{003EE7F2-D34B-456C-94C7-FD92CBBB1914}" type="pres">
      <dgm:prSet presAssocID="{3BDAC961-1B57-4367-9ED3-DC135BF3D00D}" presName="connectorText" presStyleLbl="sibTrans2D1" presStyleIdx="2" presStyleCnt="3"/>
      <dgm:spPr/>
      <dgm:t>
        <a:bodyPr/>
        <a:lstStyle/>
        <a:p>
          <a:endParaRPr lang="en-US"/>
        </a:p>
      </dgm:t>
    </dgm:pt>
    <dgm:pt modelId="{FDCC92EF-F4E9-4410-A3A9-364887813793}" type="pres">
      <dgm:prSet presAssocID="{DAACBD28-B512-479E-8A05-9D34E96BDFF7}" presName="node" presStyleLbl="node1" presStyleIdx="3" presStyleCnt="4">
        <dgm:presLayoutVars>
          <dgm:bulletEnabled val="1"/>
        </dgm:presLayoutVars>
      </dgm:prSet>
      <dgm:spPr/>
      <dgm:t>
        <a:bodyPr/>
        <a:lstStyle/>
        <a:p>
          <a:endParaRPr lang="en-US"/>
        </a:p>
      </dgm:t>
    </dgm:pt>
  </dgm:ptLst>
  <dgm:cxnLst>
    <dgm:cxn modelId="{A87A631C-1A7C-4594-B3C8-9D633C01D5E3}" type="presOf" srcId="{3BDAC961-1B57-4367-9ED3-DC135BF3D00D}" destId="{418354C0-71C6-47E4-9BE7-58BAA577C706}" srcOrd="0" destOrd="0" presId="urn:microsoft.com/office/officeart/2005/8/layout/process1"/>
    <dgm:cxn modelId="{931C3A8A-9D71-4EB9-A928-45A7DDFBC312}" srcId="{020410A2-16EB-4209-B807-FFBEB840DB72}" destId="{5D743188-D6C2-4696-A8F1-BE9340B84A96}" srcOrd="1" destOrd="0" parTransId="{99B6950B-DD8A-4373-B29D-B47AFE0150AD}" sibTransId="{3AD8029B-A3B4-4BCA-BF50-FC8AD75785A3}"/>
    <dgm:cxn modelId="{61A6EE1D-19C2-447E-A16B-D8775BFF2BB6}" srcId="{020410A2-16EB-4209-B807-FFBEB840DB72}" destId="{DAACBD28-B512-479E-8A05-9D34E96BDFF7}" srcOrd="3" destOrd="0" parTransId="{88437CC6-9A41-4C7E-9AE3-98A11735D608}" sibTransId="{08649AF5-EA2F-43E8-B98F-D8038467367A}"/>
    <dgm:cxn modelId="{8E771D49-FD43-441B-9BD2-1AE69C697CCC}" type="presOf" srcId="{50A59BBE-F2AA-4113-BEED-9047CB9F3C2F}" destId="{D0CB9AD8-4DA2-4AFE-9CA9-0209120EB46D}" srcOrd="0" destOrd="0" presId="urn:microsoft.com/office/officeart/2005/8/layout/process1"/>
    <dgm:cxn modelId="{C974299A-69F6-4EAC-84ED-57EA4E1124E9}" type="presOf" srcId="{DAACBD28-B512-479E-8A05-9D34E96BDFF7}" destId="{FDCC92EF-F4E9-4410-A3A9-364887813793}" srcOrd="0" destOrd="0" presId="urn:microsoft.com/office/officeart/2005/8/layout/process1"/>
    <dgm:cxn modelId="{1F589EB8-5D07-4521-BD46-9EE8C256767E}" type="presOf" srcId="{50A59BBE-F2AA-4113-BEED-9047CB9F3C2F}" destId="{AEF04A08-1E44-423B-A531-4F48D1F7F40E}" srcOrd="1" destOrd="0" presId="urn:microsoft.com/office/officeart/2005/8/layout/process1"/>
    <dgm:cxn modelId="{E7855F2A-654A-4D75-AF6D-D728A24E82C6}" type="presOf" srcId="{3BDAC961-1B57-4367-9ED3-DC135BF3D00D}" destId="{003EE7F2-D34B-456C-94C7-FD92CBBB1914}" srcOrd="1" destOrd="0" presId="urn:microsoft.com/office/officeart/2005/8/layout/process1"/>
    <dgm:cxn modelId="{576C054F-92FD-4E5F-83C5-9D4E83BDBFEC}" srcId="{020410A2-16EB-4209-B807-FFBEB840DB72}" destId="{194E1731-D008-44D5-A8CB-102A3614EF72}" srcOrd="2" destOrd="0" parTransId="{3DFED247-EEBE-437A-9923-3A784AF1F99B}" sibTransId="{3BDAC961-1B57-4367-9ED3-DC135BF3D00D}"/>
    <dgm:cxn modelId="{10CC7412-1DBE-4964-9B12-A700692FC56A}" type="presOf" srcId="{9A61BB5C-91B0-4AA5-A3E8-74EAA5C64C22}" destId="{965110FD-5677-4E2F-841C-7E51D4D67114}" srcOrd="0" destOrd="0" presId="urn:microsoft.com/office/officeart/2005/8/layout/process1"/>
    <dgm:cxn modelId="{7201AF82-3473-4205-BDD7-CACB81C7ACBB}" type="presOf" srcId="{020410A2-16EB-4209-B807-FFBEB840DB72}" destId="{D37C2EDB-5788-44CC-A083-78004F25F168}" srcOrd="0" destOrd="0" presId="urn:microsoft.com/office/officeart/2005/8/layout/process1"/>
    <dgm:cxn modelId="{E920C48D-1DBF-491E-8FF1-F9842E129CC3}" type="presOf" srcId="{194E1731-D008-44D5-A8CB-102A3614EF72}" destId="{298565C6-EFBA-4E7D-8A0E-BD887D0B3342}" srcOrd="0" destOrd="0" presId="urn:microsoft.com/office/officeart/2005/8/layout/process1"/>
    <dgm:cxn modelId="{1DD8EEA4-3B12-4EC8-ADC5-9362AA7FCA84}" type="presOf" srcId="{3AD8029B-A3B4-4BCA-BF50-FC8AD75785A3}" destId="{06C8C1C2-40F7-40BA-8D6C-5FE749EE4FA0}" srcOrd="0" destOrd="0" presId="urn:microsoft.com/office/officeart/2005/8/layout/process1"/>
    <dgm:cxn modelId="{E2EBE554-99F7-4D51-A455-03899029205C}" srcId="{020410A2-16EB-4209-B807-FFBEB840DB72}" destId="{9A61BB5C-91B0-4AA5-A3E8-74EAA5C64C22}" srcOrd="0" destOrd="0" parTransId="{DB369119-74F0-433E-8B74-3B280E2BECF5}" sibTransId="{50A59BBE-F2AA-4113-BEED-9047CB9F3C2F}"/>
    <dgm:cxn modelId="{8E51BB03-5498-4D32-8F9A-8E3DD37A408D}" type="presOf" srcId="{5D743188-D6C2-4696-A8F1-BE9340B84A96}" destId="{D0FB6AC2-7536-4178-B52C-8A1DD20592FE}" srcOrd="0" destOrd="0" presId="urn:microsoft.com/office/officeart/2005/8/layout/process1"/>
    <dgm:cxn modelId="{4D7267DB-9861-44E0-967F-4FECBEA960B5}" type="presOf" srcId="{3AD8029B-A3B4-4BCA-BF50-FC8AD75785A3}" destId="{4C3DAF26-1199-48DA-A6CC-EF61C29F7D44}" srcOrd="1" destOrd="0" presId="urn:microsoft.com/office/officeart/2005/8/layout/process1"/>
    <dgm:cxn modelId="{3F6F4BDA-F9E2-4545-985D-33B348E76666}" type="presParOf" srcId="{D37C2EDB-5788-44CC-A083-78004F25F168}" destId="{965110FD-5677-4E2F-841C-7E51D4D67114}" srcOrd="0" destOrd="0" presId="urn:microsoft.com/office/officeart/2005/8/layout/process1"/>
    <dgm:cxn modelId="{A94DD579-28C8-4B43-86B4-BEE89A86052E}" type="presParOf" srcId="{D37C2EDB-5788-44CC-A083-78004F25F168}" destId="{D0CB9AD8-4DA2-4AFE-9CA9-0209120EB46D}" srcOrd="1" destOrd="0" presId="urn:microsoft.com/office/officeart/2005/8/layout/process1"/>
    <dgm:cxn modelId="{053340E4-C551-4516-851F-EB365062184B}" type="presParOf" srcId="{D0CB9AD8-4DA2-4AFE-9CA9-0209120EB46D}" destId="{AEF04A08-1E44-423B-A531-4F48D1F7F40E}" srcOrd="0" destOrd="0" presId="urn:microsoft.com/office/officeart/2005/8/layout/process1"/>
    <dgm:cxn modelId="{EBD6ABFE-8B3E-4C5B-B7A3-15EDCF6125C3}" type="presParOf" srcId="{D37C2EDB-5788-44CC-A083-78004F25F168}" destId="{D0FB6AC2-7536-4178-B52C-8A1DD20592FE}" srcOrd="2" destOrd="0" presId="urn:microsoft.com/office/officeart/2005/8/layout/process1"/>
    <dgm:cxn modelId="{18F858D8-BB8E-44E3-A61F-6966E1443C34}" type="presParOf" srcId="{D37C2EDB-5788-44CC-A083-78004F25F168}" destId="{06C8C1C2-40F7-40BA-8D6C-5FE749EE4FA0}" srcOrd="3" destOrd="0" presId="urn:microsoft.com/office/officeart/2005/8/layout/process1"/>
    <dgm:cxn modelId="{D348A40E-0C15-4F91-B77B-FF14A0EA9C65}" type="presParOf" srcId="{06C8C1C2-40F7-40BA-8D6C-5FE749EE4FA0}" destId="{4C3DAF26-1199-48DA-A6CC-EF61C29F7D44}" srcOrd="0" destOrd="0" presId="urn:microsoft.com/office/officeart/2005/8/layout/process1"/>
    <dgm:cxn modelId="{01FDDFD7-F527-496E-AE90-0842482D7072}" type="presParOf" srcId="{D37C2EDB-5788-44CC-A083-78004F25F168}" destId="{298565C6-EFBA-4E7D-8A0E-BD887D0B3342}" srcOrd="4" destOrd="0" presId="urn:microsoft.com/office/officeart/2005/8/layout/process1"/>
    <dgm:cxn modelId="{C6AE9C45-2197-4C16-B1C0-3716011DEF65}" type="presParOf" srcId="{D37C2EDB-5788-44CC-A083-78004F25F168}" destId="{418354C0-71C6-47E4-9BE7-58BAA577C706}" srcOrd="5" destOrd="0" presId="urn:microsoft.com/office/officeart/2005/8/layout/process1"/>
    <dgm:cxn modelId="{47E803F1-FBED-4BD7-9BD2-FA330298B3D9}" type="presParOf" srcId="{418354C0-71C6-47E4-9BE7-58BAA577C706}" destId="{003EE7F2-D34B-456C-94C7-FD92CBBB1914}" srcOrd="0" destOrd="0" presId="urn:microsoft.com/office/officeart/2005/8/layout/process1"/>
    <dgm:cxn modelId="{3AC0BB59-1C54-4A4B-BC4D-17477A611A05}" type="presParOf" srcId="{D37C2EDB-5788-44CC-A083-78004F25F168}" destId="{FDCC92EF-F4E9-4410-A3A9-364887813793}" srcOrd="6" destOrd="0" presId="urn:microsoft.com/office/officeart/2005/8/layout/process1"/>
  </dgm:cxnLst>
  <dgm:bg/>
  <dgm:whole/>
</dgm:dataModel>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729D3A-07CD-456F-8621-3718BAFA786B}" type="datetimeFigureOut">
              <a:rPr lang="en-US" smtClean="0"/>
              <a:pPr/>
              <a:t>2/15/2009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C548E1-1056-4B0C-9DC5-DAC9AB0AAC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C548E1-1056-4B0C-9DC5-DAC9AB0AAC4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C548E1-1056-4B0C-9DC5-DAC9AB0AAC4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C548E1-1056-4B0C-9DC5-DAC9AB0AAC4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C548E1-1056-4B0C-9DC5-DAC9AB0AAC4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C548E1-1056-4B0C-9DC5-DAC9AB0AAC4B}"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C548E1-1056-4B0C-9DC5-DAC9AB0AAC4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C548E1-1056-4B0C-9DC5-DAC9AB0AAC4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C548E1-1056-4B0C-9DC5-DAC9AB0AAC4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C548E1-1056-4B0C-9DC5-DAC9AB0AAC4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C548E1-1056-4B0C-9DC5-DAC9AB0AAC4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C548E1-1056-4B0C-9DC5-DAC9AB0AAC4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C548E1-1056-4B0C-9DC5-DAC9AB0AAC4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C548E1-1056-4B0C-9DC5-DAC9AB0AAC4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0C256D-91E2-4C84-9C4B-475223CB8CBB}" type="datetimeFigureOut">
              <a:rPr lang="en-US" smtClean="0"/>
              <a:pPr/>
              <a:t>2/15/2009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1B3F5-7555-480C-96A5-F5037E2A70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C256D-91E2-4C84-9C4B-475223CB8CBB}" type="datetimeFigureOut">
              <a:rPr lang="en-US" smtClean="0"/>
              <a:pPr/>
              <a:t>2/15/2009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1B3F5-7555-480C-96A5-F5037E2A70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C256D-91E2-4C84-9C4B-475223CB8CBB}" type="datetimeFigureOut">
              <a:rPr lang="en-US" smtClean="0"/>
              <a:pPr/>
              <a:t>2/15/2009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1B3F5-7555-480C-96A5-F5037E2A70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C256D-91E2-4C84-9C4B-475223CB8CBB}" type="datetimeFigureOut">
              <a:rPr lang="en-US" smtClean="0"/>
              <a:pPr/>
              <a:t>2/15/2009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1B3F5-7555-480C-96A5-F5037E2A70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C256D-91E2-4C84-9C4B-475223CB8CBB}" type="datetimeFigureOut">
              <a:rPr lang="en-US" smtClean="0"/>
              <a:pPr/>
              <a:t>2/15/2009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1B3F5-7555-480C-96A5-F5037E2A70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0C256D-91E2-4C84-9C4B-475223CB8CBB}" type="datetimeFigureOut">
              <a:rPr lang="en-US" smtClean="0"/>
              <a:pPr/>
              <a:t>2/15/2009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1B3F5-7555-480C-96A5-F5037E2A70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0C256D-91E2-4C84-9C4B-475223CB8CBB}" type="datetimeFigureOut">
              <a:rPr lang="en-US" smtClean="0"/>
              <a:pPr/>
              <a:t>2/15/2009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C1B3F5-7555-480C-96A5-F5037E2A70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0C256D-91E2-4C84-9C4B-475223CB8CBB}" type="datetimeFigureOut">
              <a:rPr lang="en-US" smtClean="0"/>
              <a:pPr/>
              <a:t>2/15/2009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C1B3F5-7555-480C-96A5-F5037E2A70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C256D-91E2-4C84-9C4B-475223CB8CBB}" type="datetimeFigureOut">
              <a:rPr lang="en-US" smtClean="0"/>
              <a:pPr/>
              <a:t>2/15/2009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C1B3F5-7555-480C-96A5-F5037E2A70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C256D-91E2-4C84-9C4B-475223CB8CBB}" type="datetimeFigureOut">
              <a:rPr lang="en-US" smtClean="0"/>
              <a:pPr/>
              <a:t>2/15/2009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1B3F5-7555-480C-96A5-F5037E2A70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C256D-91E2-4C84-9C4B-475223CB8CBB}" type="datetimeFigureOut">
              <a:rPr lang="en-US" smtClean="0"/>
              <a:pPr/>
              <a:t>2/15/2009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1B3F5-7555-480C-96A5-F5037E2A70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663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C256D-91E2-4C84-9C4B-475223CB8CBB}" type="datetimeFigureOut">
              <a:rPr lang="en-US" smtClean="0"/>
              <a:pPr/>
              <a:t>2/15/2009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C1B3F5-7555-480C-96A5-F5037E2A70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562600"/>
            <a:ext cx="6400800" cy="914400"/>
          </a:xfrm>
        </p:spPr>
        <p:txBody>
          <a:bodyPr>
            <a:normAutofit/>
          </a:bodyPr>
          <a:lstStyle/>
          <a:p>
            <a:r>
              <a:rPr lang="en-US" sz="4000" b="1" dirty="0" smtClean="0">
                <a:solidFill>
                  <a:schemeClr val="tx1"/>
                </a:solidFill>
                <a:latin typeface="Copperplate Gothic Light" pitchFamily="34" charset="0"/>
              </a:rPr>
              <a:t>Run with Passion</a:t>
            </a:r>
            <a:endParaRPr lang="en-US" sz="4000" b="1" dirty="0">
              <a:solidFill>
                <a:schemeClr val="tx1"/>
              </a:solidFill>
              <a:latin typeface="Copperplate Gothic Light" pitchFamily="34" charset="0"/>
            </a:endParaRPr>
          </a:p>
        </p:txBody>
      </p:sp>
      <p:pic>
        <p:nvPicPr>
          <p:cNvPr id="4" name="Picture 3" descr="Crash Bulletin.jpg"/>
          <p:cNvPicPr>
            <a:picLocks noChangeAspect="1"/>
          </p:cNvPicPr>
          <p:nvPr/>
        </p:nvPicPr>
        <p:blipFill>
          <a:blip r:embed="rId3"/>
          <a:srcRect l="51563" t="4051" b="4810"/>
          <a:stretch>
            <a:fillRect/>
          </a:stretch>
        </p:blipFill>
        <p:spPr>
          <a:xfrm>
            <a:off x="2819400" y="304800"/>
            <a:ext cx="3505200" cy="508819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8458200" cy="5105400"/>
          </a:xfrm>
        </p:spPr>
        <p:txBody>
          <a:bodyPr>
            <a:normAutofit/>
          </a:bodyPr>
          <a:lstStyle/>
          <a:p>
            <a:r>
              <a:rPr lang="en-US" sz="3800" dirty="0" smtClean="0"/>
              <a:t>Second, core followers are passionate for people.  </a:t>
            </a:r>
          </a:p>
          <a:p>
            <a:r>
              <a:rPr lang="en-US" sz="3800" dirty="0" smtClean="0"/>
              <a:t>The more connected we are to the Spirit of God, the more His love flows in us, and through us.  The more we tend the fire, the more Jesus’ love flows through us.  </a:t>
            </a:r>
            <a:endParaRPr lang="en-US" sz="3600" dirty="0" smtClean="0"/>
          </a:p>
        </p:txBody>
      </p:sp>
      <p:sp>
        <p:nvSpPr>
          <p:cNvPr id="4" name="Subtitle 2"/>
          <p:cNvSpPr>
            <a:spLocks noGrp="1"/>
          </p:cNvSpPr>
          <p:nvPr>
            <p:ph type="title"/>
          </p:nvPr>
        </p:nvSpPr>
        <p:spPr/>
        <p:txBody>
          <a:bodyPr>
            <a:normAutofit/>
          </a:bodyPr>
          <a:lstStyle/>
          <a:p>
            <a:r>
              <a:rPr lang="en-US" sz="4000" b="1" dirty="0" smtClean="0">
                <a:solidFill>
                  <a:schemeClr val="tx1"/>
                </a:solidFill>
                <a:latin typeface="Copperplate Gothic Light" pitchFamily="34" charset="0"/>
              </a:rPr>
              <a:t>Run with Passion</a:t>
            </a:r>
            <a:endParaRPr lang="en-US" sz="4000" b="1" dirty="0">
              <a:solidFill>
                <a:schemeClr val="tx1"/>
              </a:solidFill>
              <a:latin typeface="Copperplate Gothic Light" pitchFamily="34" charset="0"/>
            </a:endParaRPr>
          </a:p>
        </p:txBody>
      </p:sp>
      <p:pic>
        <p:nvPicPr>
          <p:cNvPr id="1026" name="Picture 2"/>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76200" y="5243512"/>
            <a:ext cx="1143000" cy="1690688"/>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8458200" cy="5105400"/>
          </a:xfrm>
        </p:spPr>
        <p:txBody>
          <a:bodyPr>
            <a:normAutofit fontScale="85000" lnSpcReduction="20000"/>
          </a:bodyPr>
          <a:lstStyle/>
          <a:p>
            <a:r>
              <a:rPr lang="en-US" sz="3800" dirty="0" smtClean="0"/>
              <a:t>Second, core followers are passionate for people.  </a:t>
            </a:r>
          </a:p>
          <a:p>
            <a:r>
              <a:rPr lang="en-US" sz="3800" dirty="0" smtClean="0"/>
              <a:t>We need to be passionate for our fellow believers, our brothers and sisters in Christ. </a:t>
            </a:r>
            <a:r>
              <a:rPr lang="en-US" sz="4000" dirty="0" smtClean="0"/>
              <a:t>1 John 4:7, “Dear friends, let us love one another, for love comes from God.  Everyone who loves has been born of God and knows God.”  1 John 4:20, “If we say we love God yet hate a brother or sister, we are liars.  For if we do not love a fellow believer, whom we have seen, we cannot love God, whom we have not seen.”</a:t>
            </a:r>
            <a:endParaRPr lang="en-US" sz="3600" dirty="0" smtClean="0"/>
          </a:p>
        </p:txBody>
      </p:sp>
      <p:sp>
        <p:nvSpPr>
          <p:cNvPr id="4" name="Subtitle 2"/>
          <p:cNvSpPr>
            <a:spLocks noGrp="1"/>
          </p:cNvSpPr>
          <p:nvPr>
            <p:ph type="title"/>
          </p:nvPr>
        </p:nvSpPr>
        <p:spPr/>
        <p:txBody>
          <a:bodyPr>
            <a:normAutofit/>
          </a:bodyPr>
          <a:lstStyle/>
          <a:p>
            <a:r>
              <a:rPr lang="en-US" sz="4000" b="1" dirty="0" smtClean="0">
                <a:solidFill>
                  <a:schemeClr val="tx1"/>
                </a:solidFill>
                <a:latin typeface="Copperplate Gothic Light" pitchFamily="34" charset="0"/>
              </a:rPr>
              <a:t>Run with Passion</a:t>
            </a:r>
            <a:endParaRPr lang="en-US" sz="4000" b="1" dirty="0">
              <a:solidFill>
                <a:schemeClr val="tx1"/>
              </a:solidFill>
              <a:latin typeface="Copperplate Gothic Light" pitchFamily="34" charset="0"/>
            </a:endParaRPr>
          </a:p>
        </p:txBody>
      </p:sp>
      <p:pic>
        <p:nvPicPr>
          <p:cNvPr id="1026" name="Picture 2"/>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76200" y="5243512"/>
            <a:ext cx="1143000" cy="1690688"/>
          </a:xfrm>
          <a:prstGeom prst="rect">
            <a:avLst/>
          </a:prstGeom>
          <a:ln>
            <a:noFill/>
          </a:ln>
          <a:effectLst>
            <a:softEdge rad="112500"/>
          </a:effectLst>
        </p:spPr>
      </p:pic>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8458200" cy="5105400"/>
          </a:xfrm>
        </p:spPr>
        <p:txBody>
          <a:bodyPr>
            <a:normAutofit lnSpcReduction="10000"/>
          </a:bodyPr>
          <a:lstStyle/>
          <a:p>
            <a:r>
              <a:rPr lang="en-US" sz="3800" dirty="0" smtClean="0"/>
              <a:t>Second, core followers are passionate for people.  They love their brothers and sisters in Christ.</a:t>
            </a:r>
          </a:p>
          <a:p>
            <a:r>
              <a:rPr lang="en-US" sz="3800" dirty="0" smtClean="0"/>
              <a:t>Two prayers that help: (1) Bless those who curse you. (Mt 5:43-48) Few things put out your fire like bitterness. (heart shrinkage) </a:t>
            </a:r>
          </a:p>
          <a:p>
            <a:r>
              <a:rPr lang="en-US" sz="3800" dirty="0" smtClean="0"/>
              <a:t>(2) Pray for the heart of God toward others. </a:t>
            </a:r>
            <a:r>
              <a:rPr lang="en-US" sz="3800" smtClean="0"/>
              <a:t>(compassion</a:t>
            </a:r>
            <a:r>
              <a:rPr lang="en-US" sz="3800" dirty="0" smtClean="0"/>
              <a:t>)</a:t>
            </a:r>
          </a:p>
        </p:txBody>
      </p:sp>
      <p:sp>
        <p:nvSpPr>
          <p:cNvPr id="4" name="Subtitle 2"/>
          <p:cNvSpPr>
            <a:spLocks noGrp="1"/>
          </p:cNvSpPr>
          <p:nvPr>
            <p:ph type="title"/>
          </p:nvPr>
        </p:nvSpPr>
        <p:spPr/>
        <p:txBody>
          <a:bodyPr>
            <a:normAutofit/>
          </a:bodyPr>
          <a:lstStyle/>
          <a:p>
            <a:r>
              <a:rPr lang="en-US" sz="4000" b="1" dirty="0" smtClean="0">
                <a:solidFill>
                  <a:schemeClr val="tx1"/>
                </a:solidFill>
                <a:latin typeface="Copperplate Gothic Light" pitchFamily="34" charset="0"/>
              </a:rPr>
              <a:t>Run with Passion</a:t>
            </a:r>
            <a:endParaRPr lang="en-US" sz="4000" b="1" dirty="0">
              <a:solidFill>
                <a:schemeClr val="tx1"/>
              </a:solidFill>
              <a:latin typeface="Copperplate Gothic Light" pitchFamily="34" charset="0"/>
            </a:endParaRPr>
          </a:p>
        </p:txBody>
      </p:sp>
      <p:pic>
        <p:nvPicPr>
          <p:cNvPr id="1026" name="Picture 2"/>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76200" y="5243512"/>
            <a:ext cx="1143000" cy="1690688"/>
          </a:xfrm>
          <a:prstGeom prst="rect">
            <a:avLst/>
          </a:prstGeom>
          <a:ln>
            <a:noFill/>
          </a:ln>
          <a:effectLst>
            <a:softEdge rad="112500"/>
          </a:effectLst>
        </p:spPr>
      </p:pic>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8458200" cy="5105400"/>
          </a:xfrm>
        </p:spPr>
        <p:txBody>
          <a:bodyPr>
            <a:normAutofit lnSpcReduction="10000"/>
          </a:bodyPr>
          <a:lstStyle/>
          <a:p>
            <a:r>
              <a:rPr lang="en-US" sz="3800" dirty="0" smtClean="0"/>
              <a:t>Second, core followers are passionate for people. </a:t>
            </a:r>
          </a:p>
          <a:p>
            <a:r>
              <a:rPr lang="en-US" sz="3800" dirty="0" smtClean="0"/>
              <a:t>Core followers love people far from God.  They are passionate about helping people on their spiritual journey toward Jesus.  (opportunity to bless)  </a:t>
            </a:r>
          </a:p>
          <a:p>
            <a:r>
              <a:rPr lang="en-US" sz="3800" dirty="0" smtClean="0"/>
              <a:t>Core followers rearrange their schedules, redeploy their resources, and risk rejection because of their passion.</a:t>
            </a:r>
          </a:p>
        </p:txBody>
      </p:sp>
      <p:sp>
        <p:nvSpPr>
          <p:cNvPr id="4" name="Subtitle 2"/>
          <p:cNvSpPr>
            <a:spLocks noGrp="1"/>
          </p:cNvSpPr>
          <p:nvPr>
            <p:ph type="title"/>
          </p:nvPr>
        </p:nvSpPr>
        <p:spPr/>
        <p:txBody>
          <a:bodyPr>
            <a:normAutofit/>
          </a:bodyPr>
          <a:lstStyle/>
          <a:p>
            <a:r>
              <a:rPr lang="en-US" sz="4000" b="1" dirty="0" smtClean="0">
                <a:solidFill>
                  <a:schemeClr val="tx1"/>
                </a:solidFill>
                <a:latin typeface="Copperplate Gothic Light" pitchFamily="34" charset="0"/>
              </a:rPr>
              <a:t>Run with Passion</a:t>
            </a:r>
            <a:endParaRPr lang="en-US" sz="4000" b="1" dirty="0">
              <a:solidFill>
                <a:schemeClr val="tx1"/>
              </a:solidFill>
              <a:latin typeface="Copperplate Gothic Light" pitchFamily="34" charset="0"/>
            </a:endParaRPr>
          </a:p>
        </p:txBody>
      </p:sp>
      <p:pic>
        <p:nvPicPr>
          <p:cNvPr id="1026" name="Picture 2"/>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76200" y="5243512"/>
            <a:ext cx="1143000" cy="1690688"/>
          </a:xfrm>
          <a:prstGeom prst="rect">
            <a:avLst/>
          </a:prstGeom>
          <a:ln>
            <a:noFill/>
          </a:ln>
          <a:effectLst>
            <a:softEdge rad="11250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l="15686" r="15686"/>
          <a:stretch>
            <a:fillRect/>
          </a:stretch>
        </p:blipFill>
        <p:spPr bwMode="auto">
          <a:xfrm>
            <a:off x="5638800" y="1676400"/>
            <a:ext cx="3294529" cy="4800600"/>
          </a:xfrm>
          <a:prstGeom prst="rect">
            <a:avLst/>
          </a:prstGeom>
          <a:noFill/>
          <a:ln w="9525">
            <a:noFill/>
            <a:miter lim="800000"/>
            <a:headEnd/>
            <a:tailEnd/>
          </a:ln>
          <a:effectLst/>
        </p:spPr>
      </p:pic>
      <p:sp>
        <p:nvSpPr>
          <p:cNvPr id="5" name="TextBox 4"/>
          <p:cNvSpPr txBox="1"/>
          <p:nvPr/>
        </p:nvSpPr>
        <p:spPr>
          <a:xfrm>
            <a:off x="304800" y="457200"/>
            <a:ext cx="5562600" cy="3539430"/>
          </a:xfrm>
          <a:prstGeom prst="rect">
            <a:avLst/>
          </a:prstGeom>
          <a:noFill/>
        </p:spPr>
        <p:txBody>
          <a:bodyPr wrap="square" rtlCol="0">
            <a:spAutoFit/>
          </a:bodyPr>
          <a:lstStyle/>
          <a:p>
            <a:pPr algn="ctr"/>
            <a:r>
              <a:rPr lang="en-US" sz="3200" dirty="0" smtClean="0">
                <a:latin typeface="Copperplate Gothic Light" pitchFamily="34" charset="0"/>
              </a:rPr>
              <a:t>it. </a:t>
            </a:r>
          </a:p>
          <a:p>
            <a:pPr algn="ctr"/>
            <a:r>
              <a:rPr lang="en-US" sz="3200" dirty="0" smtClean="0">
                <a:latin typeface="Copperplate Gothic Light" pitchFamily="34" charset="0"/>
              </a:rPr>
              <a:t>How Church Leaders Can Get It </a:t>
            </a:r>
          </a:p>
          <a:p>
            <a:pPr algn="ctr"/>
            <a:r>
              <a:rPr lang="en-US" sz="3200" dirty="0" smtClean="0">
                <a:latin typeface="Copperplate Gothic Light" pitchFamily="34" charset="0"/>
              </a:rPr>
              <a:t>and Keep It </a:t>
            </a:r>
          </a:p>
          <a:p>
            <a:pPr algn="ctr"/>
            <a:endParaRPr lang="en-US" sz="3200" dirty="0" smtClean="0">
              <a:latin typeface="Copperplate Gothic Light" pitchFamily="34" charset="0"/>
            </a:endParaRPr>
          </a:p>
          <a:p>
            <a:pPr algn="ctr"/>
            <a:r>
              <a:rPr lang="en-US" sz="3200" dirty="0" smtClean="0">
                <a:latin typeface="Copperplate Gothic Light" pitchFamily="34" charset="0"/>
              </a:rPr>
              <a:t>Author:</a:t>
            </a:r>
          </a:p>
          <a:p>
            <a:pPr algn="ctr"/>
            <a:r>
              <a:rPr lang="en-US" sz="3200" dirty="0" smtClean="0">
                <a:latin typeface="Copperplate Gothic Light" pitchFamily="34" charset="0"/>
              </a:rPr>
              <a:t>Craig </a:t>
            </a:r>
            <a:r>
              <a:rPr lang="en-US" sz="3200" dirty="0" err="1" smtClean="0">
                <a:latin typeface="Copperplate Gothic Light" pitchFamily="34" charset="0"/>
              </a:rPr>
              <a:t>Groeschel</a:t>
            </a:r>
            <a:endParaRPr lang="en-US" sz="3200" dirty="0">
              <a:latin typeface="Copperplate Gothic Light"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nvGraphicFramePr>
        <p:xfrm>
          <a:off x="152400" y="1981200"/>
          <a:ext cx="88392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Subtitle 2"/>
          <p:cNvSpPr>
            <a:spLocks noGrp="1"/>
          </p:cNvSpPr>
          <p:nvPr>
            <p:ph type="title"/>
          </p:nvPr>
        </p:nvSpPr>
        <p:spPr/>
        <p:txBody>
          <a:bodyPr>
            <a:normAutofit/>
          </a:bodyPr>
          <a:lstStyle/>
          <a:p>
            <a:r>
              <a:rPr lang="en-US" sz="4000" b="1" dirty="0" smtClean="0">
                <a:solidFill>
                  <a:schemeClr val="tx1"/>
                </a:solidFill>
                <a:latin typeface="Copperplate Gothic Light" pitchFamily="34" charset="0"/>
              </a:rPr>
              <a:t>Run with Passion</a:t>
            </a:r>
            <a:endParaRPr lang="en-US" sz="4000" b="1" dirty="0">
              <a:solidFill>
                <a:schemeClr val="tx1"/>
              </a:solidFill>
              <a:latin typeface="Copperplate Gothic Light"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What are the characteristics of core followers?</a:t>
            </a:r>
          </a:p>
          <a:p>
            <a:r>
              <a:rPr lang="en-US" sz="3600" dirty="0" smtClean="0"/>
              <a:t>First, core followers are passionate, and their passion begins with passion for Jesus.  Jesus is their first love.</a:t>
            </a:r>
          </a:p>
        </p:txBody>
      </p:sp>
      <p:sp>
        <p:nvSpPr>
          <p:cNvPr id="4" name="Subtitle 2"/>
          <p:cNvSpPr>
            <a:spLocks noGrp="1"/>
          </p:cNvSpPr>
          <p:nvPr>
            <p:ph type="title"/>
          </p:nvPr>
        </p:nvSpPr>
        <p:spPr/>
        <p:txBody>
          <a:bodyPr>
            <a:normAutofit/>
          </a:bodyPr>
          <a:lstStyle/>
          <a:p>
            <a:r>
              <a:rPr lang="en-US" sz="4000" b="1" dirty="0" smtClean="0">
                <a:solidFill>
                  <a:schemeClr val="tx1"/>
                </a:solidFill>
                <a:latin typeface="Copperplate Gothic Light" pitchFamily="34" charset="0"/>
              </a:rPr>
              <a:t>Run with Passion</a:t>
            </a:r>
            <a:endParaRPr lang="en-US" sz="4000" b="1" dirty="0">
              <a:solidFill>
                <a:schemeClr val="tx1"/>
              </a:solidFill>
              <a:latin typeface="Copperplate Gothic Light" pitchFamily="34" charset="0"/>
            </a:endParaRPr>
          </a:p>
        </p:txBody>
      </p:sp>
      <p:pic>
        <p:nvPicPr>
          <p:cNvPr id="1026" name="Picture 2"/>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76200" y="5243512"/>
            <a:ext cx="1143000" cy="1690688"/>
          </a:xfrm>
          <a:prstGeom prst="rect">
            <a:avLst/>
          </a:prstGeom>
          <a:ln>
            <a:noFill/>
          </a:ln>
          <a:effectLst>
            <a:softEdge rad="11250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229600" cy="4525963"/>
          </a:xfrm>
        </p:spPr>
        <p:txBody>
          <a:bodyPr>
            <a:noAutofit/>
          </a:bodyPr>
          <a:lstStyle/>
          <a:p>
            <a:r>
              <a:rPr lang="en-US" dirty="0" smtClean="0"/>
              <a:t>Rev. 2:2-5, “I know your deeds, your hard work and your perseverance.  I know that you cannot tolerate wicked people, that you have tested those who claim to be apostles but are not, and have found them false.  You have persevered and have endured hardships for my name, and have not grown weary.  Yet I hold this against you: You have forsaken the love you had at first.  Consider how far you have fallen!  Repent and do the things you did at first.” </a:t>
            </a:r>
          </a:p>
        </p:txBody>
      </p:sp>
      <p:sp>
        <p:nvSpPr>
          <p:cNvPr id="4" name="Subtitle 2"/>
          <p:cNvSpPr>
            <a:spLocks noGrp="1"/>
          </p:cNvSpPr>
          <p:nvPr>
            <p:ph type="title"/>
          </p:nvPr>
        </p:nvSpPr>
        <p:spPr/>
        <p:txBody>
          <a:bodyPr>
            <a:normAutofit/>
          </a:bodyPr>
          <a:lstStyle/>
          <a:p>
            <a:r>
              <a:rPr lang="en-US" sz="4000" b="1" dirty="0" smtClean="0">
                <a:solidFill>
                  <a:schemeClr val="tx1"/>
                </a:solidFill>
                <a:latin typeface="Copperplate Gothic Light" pitchFamily="34" charset="0"/>
              </a:rPr>
              <a:t>Run with Passion</a:t>
            </a:r>
            <a:endParaRPr lang="en-US" sz="4000" b="1" dirty="0">
              <a:solidFill>
                <a:schemeClr val="tx1"/>
              </a:solidFill>
              <a:latin typeface="Copperplate Gothic Light" pitchFamily="34" charset="0"/>
            </a:endParaRPr>
          </a:p>
        </p:txBody>
      </p:sp>
      <p:pic>
        <p:nvPicPr>
          <p:cNvPr id="1026" name="Picture 2"/>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76200" y="5243512"/>
            <a:ext cx="1143000" cy="1690688"/>
          </a:xfrm>
          <a:prstGeom prst="rect">
            <a:avLst/>
          </a:prstGeom>
          <a:ln>
            <a:noFill/>
          </a:ln>
          <a:effectLst>
            <a:softEdge rad="112500"/>
          </a:effectLst>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8458200" cy="5105400"/>
          </a:xfrm>
        </p:spPr>
        <p:txBody>
          <a:bodyPr>
            <a:normAutofit lnSpcReduction="10000"/>
          </a:bodyPr>
          <a:lstStyle/>
          <a:p>
            <a:r>
              <a:rPr lang="en-US" sz="3600" dirty="0" smtClean="0"/>
              <a:t>First, core followers are passionate for Jesus.</a:t>
            </a:r>
          </a:p>
          <a:p>
            <a:r>
              <a:rPr lang="en-US" sz="3600" dirty="0" smtClean="0"/>
              <a:t>The church at Ephesus was a good Church. They did good deeds. They worked hard for the cause. They had good doctrine. They endured hardship and didn’t quit.  But there was one thing missing.</a:t>
            </a:r>
          </a:p>
          <a:p>
            <a:r>
              <a:rPr lang="en-US" sz="3600" dirty="0" smtClean="0"/>
              <a:t>Jesus was no longer the first passion of their lives. They lost their passion.</a:t>
            </a:r>
          </a:p>
          <a:p>
            <a:endParaRPr lang="en-US" sz="3600" dirty="0" smtClean="0"/>
          </a:p>
        </p:txBody>
      </p:sp>
      <p:sp>
        <p:nvSpPr>
          <p:cNvPr id="4" name="Subtitle 2"/>
          <p:cNvSpPr>
            <a:spLocks noGrp="1"/>
          </p:cNvSpPr>
          <p:nvPr>
            <p:ph type="title"/>
          </p:nvPr>
        </p:nvSpPr>
        <p:spPr/>
        <p:txBody>
          <a:bodyPr>
            <a:normAutofit/>
          </a:bodyPr>
          <a:lstStyle/>
          <a:p>
            <a:r>
              <a:rPr lang="en-US" sz="4000" b="1" dirty="0" smtClean="0">
                <a:solidFill>
                  <a:schemeClr val="tx1"/>
                </a:solidFill>
                <a:latin typeface="Copperplate Gothic Light" pitchFamily="34" charset="0"/>
              </a:rPr>
              <a:t>Run with Passion</a:t>
            </a:r>
            <a:endParaRPr lang="en-US" sz="4000" b="1" dirty="0">
              <a:solidFill>
                <a:schemeClr val="tx1"/>
              </a:solidFill>
              <a:latin typeface="Copperplate Gothic Light" pitchFamily="34" charset="0"/>
            </a:endParaRPr>
          </a:p>
        </p:txBody>
      </p:sp>
      <p:pic>
        <p:nvPicPr>
          <p:cNvPr id="1026" name="Picture 2"/>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76200" y="5243512"/>
            <a:ext cx="1143000" cy="169068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8458200" cy="5105400"/>
          </a:xfrm>
        </p:spPr>
        <p:txBody>
          <a:bodyPr>
            <a:normAutofit fontScale="92500" lnSpcReduction="10000"/>
          </a:bodyPr>
          <a:lstStyle/>
          <a:p>
            <a:r>
              <a:rPr lang="en-US" sz="3800" dirty="0" smtClean="0"/>
              <a:t>First, core followers are passionate for Jesus.</a:t>
            </a:r>
          </a:p>
          <a:p>
            <a:r>
              <a:rPr lang="en-US" sz="3800" dirty="0" smtClean="0"/>
              <a:t>Is Jesus the first love of our life?  Would he say so?  (1 John 4:19, “We love God because he first loved us.”)</a:t>
            </a:r>
          </a:p>
          <a:p>
            <a:r>
              <a:rPr lang="en-US" sz="3800" dirty="0" smtClean="0"/>
              <a:t>We need the Holy Spirit, often symbolized by fire, to burn bright in our souls.  He ignites our passion.  When the fire dwindles, our passion diminishes. (tend the fire – feed it the good; keep it from bad)</a:t>
            </a:r>
          </a:p>
          <a:p>
            <a:endParaRPr lang="en-US" sz="3600" dirty="0" smtClean="0"/>
          </a:p>
        </p:txBody>
      </p:sp>
      <p:sp>
        <p:nvSpPr>
          <p:cNvPr id="4" name="Subtitle 2"/>
          <p:cNvSpPr>
            <a:spLocks noGrp="1"/>
          </p:cNvSpPr>
          <p:nvPr>
            <p:ph type="title"/>
          </p:nvPr>
        </p:nvSpPr>
        <p:spPr/>
        <p:txBody>
          <a:bodyPr>
            <a:normAutofit/>
          </a:bodyPr>
          <a:lstStyle/>
          <a:p>
            <a:r>
              <a:rPr lang="en-US" sz="4000" b="1" dirty="0" smtClean="0">
                <a:solidFill>
                  <a:schemeClr val="tx1"/>
                </a:solidFill>
                <a:latin typeface="Copperplate Gothic Light" pitchFamily="34" charset="0"/>
              </a:rPr>
              <a:t>Run with Passion</a:t>
            </a:r>
            <a:endParaRPr lang="en-US" sz="4000" b="1" dirty="0">
              <a:solidFill>
                <a:schemeClr val="tx1"/>
              </a:solidFill>
              <a:latin typeface="Copperplate Gothic Light" pitchFamily="34" charset="0"/>
            </a:endParaRPr>
          </a:p>
        </p:txBody>
      </p:sp>
      <p:pic>
        <p:nvPicPr>
          <p:cNvPr id="1026" name="Picture 2"/>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76200" y="5243512"/>
            <a:ext cx="1143000" cy="169068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8458200" cy="5105400"/>
          </a:xfrm>
        </p:spPr>
        <p:txBody>
          <a:bodyPr>
            <a:normAutofit/>
          </a:bodyPr>
          <a:lstStyle/>
          <a:p>
            <a:r>
              <a:rPr lang="en-US" sz="3800" dirty="0" smtClean="0"/>
              <a:t>First, core followers are passionate for Jesus.</a:t>
            </a:r>
          </a:p>
          <a:p>
            <a:r>
              <a:rPr lang="en-US" sz="3800" dirty="0" smtClean="0"/>
              <a:t>So, how is your fire?  Is Jesus the first love of our life? </a:t>
            </a:r>
          </a:p>
          <a:p>
            <a:r>
              <a:rPr lang="en-US" sz="3800" dirty="0" smtClean="0"/>
              <a:t>When we lose the fire, rekindling the flame has to be number one priority of our lives.  Do whatever it takes to restart the fire.</a:t>
            </a:r>
            <a:endParaRPr lang="en-US" sz="3600" dirty="0" smtClean="0"/>
          </a:p>
        </p:txBody>
      </p:sp>
      <p:sp>
        <p:nvSpPr>
          <p:cNvPr id="4" name="Subtitle 2"/>
          <p:cNvSpPr>
            <a:spLocks noGrp="1"/>
          </p:cNvSpPr>
          <p:nvPr>
            <p:ph type="title"/>
          </p:nvPr>
        </p:nvSpPr>
        <p:spPr/>
        <p:txBody>
          <a:bodyPr>
            <a:normAutofit/>
          </a:bodyPr>
          <a:lstStyle/>
          <a:p>
            <a:r>
              <a:rPr lang="en-US" sz="4000" b="1" dirty="0" smtClean="0">
                <a:solidFill>
                  <a:schemeClr val="tx1"/>
                </a:solidFill>
                <a:latin typeface="Copperplate Gothic Light" pitchFamily="34" charset="0"/>
              </a:rPr>
              <a:t>Run with Passion</a:t>
            </a:r>
            <a:endParaRPr lang="en-US" sz="4000" b="1" dirty="0">
              <a:solidFill>
                <a:schemeClr val="tx1"/>
              </a:solidFill>
              <a:latin typeface="Copperplate Gothic Light" pitchFamily="34" charset="0"/>
            </a:endParaRPr>
          </a:p>
        </p:txBody>
      </p:sp>
      <p:pic>
        <p:nvPicPr>
          <p:cNvPr id="1026" name="Picture 2"/>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76200" y="5243512"/>
            <a:ext cx="1143000" cy="1690688"/>
          </a:xfrm>
          <a:prstGeom prst="rect">
            <a:avLst/>
          </a:prstGeom>
          <a:ln>
            <a:noFill/>
          </a:ln>
          <a:effectLst>
            <a:softEdge rad="112500"/>
          </a:effec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8458200" cy="5105400"/>
          </a:xfrm>
        </p:spPr>
        <p:txBody>
          <a:bodyPr>
            <a:normAutofit/>
          </a:bodyPr>
          <a:lstStyle/>
          <a:p>
            <a:r>
              <a:rPr lang="en-US" sz="3800" dirty="0" smtClean="0"/>
              <a:t>Second, core followers are passionate for people.  Matthew 22:37-39, “’Love the Lord your God with all your heart and with all your soul and with all your mind.’ This is the first and greatest commandment.  And the second is like it: ‘Love your neighbor as yourself.’”</a:t>
            </a:r>
            <a:endParaRPr lang="en-US" sz="3600" dirty="0" smtClean="0"/>
          </a:p>
        </p:txBody>
      </p:sp>
      <p:sp>
        <p:nvSpPr>
          <p:cNvPr id="4" name="Subtitle 2"/>
          <p:cNvSpPr>
            <a:spLocks noGrp="1"/>
          </p:cNvSpPr>
          <p:nvPr>
            <p:ph type="title"/>
          </p:nvPr>
        </p:nvSpPr>
        <p:spPr/>
        <p:txBody>
          <a:bodyPr>
            <a:normAutofit/>
          </a:bodyPr>
          <a:lstStyle/>
          <a:p>
            <a:r>
              <a:rPr lang="en-US" sz="4000" b="1" dirty="0" smtClean="0">
                <a:solidFill>
                  <a:schemeClr val="tx1"/>
                </a:solidFill>
                <a:latin typeface="Copperplate Gothic Light" pitchFamily="34" charset="0"/>
              </a:rPr>
              <a:t>Run with Passion</a:t>
            </a:r>
            <a:endParaRPr lang="en-US" sz="4000" b="1" dirty="0">
              <a:solidFill>
                <a:schemeClr val="tx1"/>
              </a:solidFill>
              <a:latin typeface="Copperplate Gothic Light" pitchFamily="34" charset="0"/>
            </a:endParaRPr>
          </a:p>
        </p:txBody>
      </p:sp>
      <p:pic>
        <p:nvPicPr>
          <p:cNvPr id="1026" name="Picture 2"/>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76200" y="5243512"/>
            <a:ext cx="1143000" cy="1690688"/>
          </a:xfrm>
          <a:prstGeom prst="rect">
            <a:avLst/>
          </a:prstGeom>
          <a:ln>
            <a:noFill/>
          </a:ln>
          <a:effectLst>
            <a:softEdge rad="112500"/>
          </a:effectLst>
        </p:spPr>
      </p:pic>
    </p:spTree>
  </p:cSld>
  <p:clrMapOvr>
    <a:masterClrMapping/>
  </p:clrMapOvr>
  <p:transition>
    <p:wipe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726</Words>
  <Application>Microsoft Office PowerPoint</Application>
  <PresentationFormat>On-screen Show (4:3)</PresentationFormat>
  <Paragraphs>58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Run with Passion</vt:lpstr>
      <vt:lpstr>Run with Passion</vt:lpstr>
      <vt:lpstr>Run with Passion</vt:lpstr>
      <vt:lpstr>Run with Passion</vt:lpstr>
      <vt:lpstr>Run with Passion</vt:lpstr>
      <vt:lpstr>Run with Passion</vt:lpstr>
      <vt:lpstr>Run with Passion</vt:lpstr>
      <vt:lpstr>Run with Passion</vt:lpstr>
      <vt:lpstr>Run with Passion</vt:lpstr>
      <vt:lpstr>Run with Passion</vt:lpstr>
      <vt:lpstr>Run with Passion</vt:lpstr>
    </vt:vector>
  </TitlesOfParts>
  <Company>South Shore Community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CRASH</dc:title>
  <dc:creator>Amanda Hoffman</dc:creator>
  <cp:lastModifiedBy>Robert Reimer</cp:lastModifiedBy>
  <cp:revision>19</cp:revision>
  <dcterms:created xsi:type="dcterms:W3CDTF">2009-02-12T15:25:33Z</dcterms:created>
  <dcterms:modified xsi:type="dcterms:W3CDTF">2009-02-15T12:44:52Z</dcterms:modified>
</cp:coreProperties>
</file>