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74" r:id="rId5"/>
    <p:sldId id="290" r:id="rId6"/>
    <p:sldId id="291" r:id="rId7"/>
    <p:sldId id="286" r:id="rId8"/>
    <p:sldId id="292" r:id="rId9"/>
    <p:sldId id="293" r:id="rId10"/>
    <p:sldId id="28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0"/>
  </p:normalViewPr>
  <p:slideViewPr>
    <p:cSldViewPr>
      <p:cViewPr>
        <p:scale>
          <a:sx n="50" d="100"/>
          <a:sy n="50" d="100"/>
        </p:scale>
        <p:origin x="-1710"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A55AFD-03EF-4812-9CAF-753AD6965511}"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400680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55AFD-03EF-4812-9CAF-753AD6965511}"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271901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55AFD-03EF-4812-9CAF-753AD6965511}"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33717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55AFD-03EF-4812-9CAF-753AD6965511}"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14030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55AFD-03EF-4812-9CAF-753AD6965511}" type="datetimeFigureOut">
              <a:rPr lang="en-US" smtClean="0"/>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1230323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A55AFD-03EF-4812-9CAF-753AD6965511}" type="datetimeFigureOut">
              <a:rPr lang="en-US" smtClean="0"/>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97573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A55AFD-03EF-4812-9CAF-753AD6965511}" type="datetimeFigureOut">
              <a:rPr lang="en-US" smtClean="0"/>
              <a:t>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269795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55AFD-03EF-4812-9CAF-753AD6965511}" type="datetimeFigureOut">
              <a:rPr lang="en-US" smtClean="0"/>
              <a:t>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148477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55AFD-03EF-4812-9CAF-753AD6965511}" type="datetimeFigureOut">
              <a:rPr lang="en-US" smtClean="0"/>
              <a:t>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203836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55AFD-03EF-4812-9CAF-753AD6965511}" type="datetimeFigureOut">
              <a:rPr lang="en-US" smtClean="0"/>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428963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55AFD-03EF-4812-9CAF-753AD6965511}" type="datetimeFigureOut">
              <a:rPr lang="en-US" smtClean="0"/>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308990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55AFD-03EF-4812-9CAF-753AD6965511}" type="datetimeFigureOut">
              <a:rPr lang="en-US" smtClean="0"/>
              <a:t>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84C32-0295-4B88-B12A-B30F63173CD1}" type="slidenum">
              <a:rPr lang="en-US" smtClean="0"/>
              <a:t>‹#›</a:t>
            </a:fld>
            <a:endParaRPr lang="en-US"/>
          </a:p>
        </p:txBody>
      </p:sp>
    </p:spTree>
    <p:extLst>
      <p:ext uri="{BB962C8B-B14F-4D97-AF65-F5344CB8AC3E}">
        <p14:creationId xmlns:p14="http://schemas.microsoft.com/office/powerpoint/2010/main" val="3040260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78506"/>
            <a:ext cx="8873297" cy="3698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4302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800600"/>
          </a:xfrm>
        </p:spPr>
        <p:txBody>
          <a:bodyPr>
            <a:noAutofit/>
          </a:bodyPr>
          <a:lstStyle/>
          <a:p>
            <a:pPr marL="0" indent="0">
              <a:buNone/>
            </a:pPr>
            <a:endParaRPr lang="en-US" sz="3100"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47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74810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Autofit/>
          </a:bodyPr>
          <a:lstStyle/>
          <a:p>
            <a:r>
              <a:rPr lang="en-US" dirty="0" smtClean="0"/>
              <a:t>Some people’s prayers solicit more answers from heaven</a:t>
            </a:r>
            <a:r>
              <a:rPr lang="en-US" dirty="0" smtClean="0"/>
              <a:t>.  </a:t>
            </a:r>
            <a:r>
              <a:rPr lang="en-US" dirty="0" smtClean="0"/>
              <a:t>Why?</a:t>
            </a:r>
          </a:p>
          <a:p>
            <a:r>
              <a:rPr lang="en-US" dirty="0" smtClean="0"/>
              <a:t>Why is it important?  (World in bondage; Sadducees – “Are you not in error…?”)</a:t>
            </a:r>
          </a:p>
          <a:p>
            <a:r>
              <a:rPr lang="en-US" dirty="0"/>
              <a:t>Paul said, “My message &amp; my preaching were not with wise &amp; persuasive words, but with a demonstration of the Spirit’s power, so that your faith might not rest on men’s wisdom, but on God’s power</a:t>
            </a:r>
            <a:r>
              <a:rPr lang="en-US" dirty="0" smtClean="0"/>
              <a:t>.” (changing world)</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47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66269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10600" cy="4953000"/>
          </a:xfrm>
        </p:spPr>
        <p:txBody>
          <a:bodyPr>
            <a:normAutofit/>
          </a:bodyPr>
          <a:lstStyle/>
          <a:p>
            <a:r>
              <a:rPr lang="en-US" dirty="0"/>
              <a:t>The early church saw God display His great power.  </a:t>
            </a:r>
            <a:r>
              <a:rPr lang="en-US" dirty="0" smtClean="0"/>
              <a:t>It </a:t>
            </a:r>
            <a:r>
              <a:rPr lang="en-US" dirty="0"/>
              <a:t>flowed from their devotion to Jesus</a:t>
            </a:r>
            <a:r>
              <a:rPr lang="en-US" dirty="0" smtClean="0"/>
              <a:t>. </a:t>
            </a:r>
            <a:r>
              <a:rPr lang="en-US" dirty="0"/>
              <a:t>Acts 2:42, “They devoted themselves to the apostles’ teaching, and to the fellowship, to the breaking of bread and to the prayers.”  </a:t>
            </a:r>
            <a:endParaRPr lang="en-US" dirty="0" smtClean="0"/>
          </a:p>
          <a:p>
            <a:r>
              <a:rPr lang="en-US" dirty="0" smtClean="0"/>
              <a:t>I </a:t>
            </a:r>
            <a:r>
              <a:rPr lang="en-US" dirty="0"/>
              <a:t>want to look at two things in Acts about their devotion to prayer that led to this demonstration of power </a:t>
            </a:r>
            <a:r>
              <a:rPr lang="en-US" dirty="0" smtClean="0"/>
              <a:t>which</a:t>
            </a:r>
            <a:r>
              <a:rPr lang="en-US" dirty="0" smtClean="0"/>
              <a:t> is </a:t>
            </a:r>
            <a:r>
              <a:rPr lang="en-US" dirty="0" smtClean="0"/>
              <a:t>necessary </a:t>
            </a:r>
            <a:r>
              <a:rPr lang="en-US" dirty="0"/>
              <a:t>for this radical advancement of the Kingdom of God.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47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83899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First, power often flows from intimacy</a:t>
            </a:r>
            <a:r>
              <a:rPr lang="en-US" dirty="0"/>
              <a:t>.  </a:t>
            </a:r>
            <a:r>
              <a:rPr lang="en-US" b="1" dirty="0"/>
              <a:t>Therefore we must be devoted to pursuing face to face time with God in prayer</a:t>
            </a:r>
            <a:r>
              <a:rPr lang="en-US" dirty="0"/>
              <a:t>.  John 15:5, “I am the vine; you are the branches.  If a man remains in me and I in him, he will bear much fruit; apart from me you can do nothing</a:t>
            </a:r>
            <a:r>
              <a:rPr lang="en-US" dirty="0" smtClean="0"/>
              <a:t>.” (Home access)</a:t>
            </a:r>
          </a:p>
          <a:p>
            <a:r>
              <a:rPr lang="en-US" dirty="0"/>
              <a:t>Does this mean God won’t answer your prayer unless you’re close to him?  No. </a:t>
            </a:r>
            <a:r>
              <a:rPr lang="en-US" dirty="0" smtClean="0"/>
              <a:t>God </a:t>
            </a:r>
            <a:r>
              <a:rPr lang="en-US" dirty="0"/>
              <a:t>is always drawn to a broken &amp; contrite heart.  </a:t>
            </a:r>
            <a:endParaRPr lang="en-US"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61867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First, power often flows from intimacy</a:t>
            </a:r>
            <a:r>
              <a:rPr lang="en-US" dirty="0"/>
              <a:t>.  </a:t>
            </a:r>
            <a:r>
              <a:rPr lang="en-US" b="1" dirty="0"/>
              <a:t>Therefore we must be devoted to pursuing face to face time with God in prayer</a:t>
            </a:r>
            <a:r>
              <a:rPr lang="en-US" dirty="0"/>
              <a:t>.  </a:t>
            </a:r>
            <a:endParaRPr lang="en-US" dirty="0" smtClean="0"/>
          </a:p>
          <a:p>
            <a:r>
              <a:rPr lang="en-US" dirty="0" smtClean="0">
                <a:solidFill>
                  <a:srgbClr val="3F2C1D"/>
                </a:solidFill>
              </a:rPr>
              <a:t>But, if we want to see more consistent powerful answers to prayer, we must draw near to God. </a:t>
            </a:r>
            <a:r>
              <a:rPr lang="en-US" dirty="0"/>
              <a:t>Part of drawing near to God is holiness. </a:t>
            </a:r>
            <a:r>
              <a:rPr lang="en-US" dirty="0" smtClean="0"/>
              <a:t>Jesus </a:t>
            </a:r>
            <a:r>
              <a:rPr lang="en-US" dirty="0"/>
              <a:t>said, “Blessed are the pure in heart for they shall see God.” </a:t>
            </a:r>
            <a:r>
              <a:rPr lang="en-US" dirty="0" smtClean="0"/>
              <a:t>(</a:t>
            </a:r>
            <a:r>
              <a:rPr lang="en-US" dirty="0"/>
              <a:t>James </a:t>
            </a:r>
            <a:r>
              <a:rPr lang="en-US" dirty="0" smtClean="0"/>
              <a:t>4:3) </a:t>
            </a:r>
            <a:r>
              <a:rPr lang="en-US" dirty="0" smtClean="0"/>
              <a:t>(IF prayer)</a:t>
            </a:r>
            <a:endParaRPr lang="en-US" dirty="0" smtClean="0"/>
          </a:p>
          <a:p>
            <a:r>
              <a:rPr lang="en-US" dirty="0" smtClean="0"/>
              <a:t>We have to live a lifestyle of intimate prayer.  (Mt 17 – disciples stuck) (Acts 3-4)</a:t>
            </a:r>
            <a:endParaRPr lang="en-US"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17723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First, power often flows from intimacy</a:t>
            </a:r>
            <a:r>
              <a:rPr lang="en-US" dirty="0"/>
              <a:t>.  </a:t>
            </a:r>
            <a:r>
              <a:rPr lang="en-US" b="1" dirty="0"/>
              <a:t>Therefore we must be devoted to pursuing face to face time with God in prayer</a:t>
            </a:r>
            <a:r>
              <a:rPr lang="en-US" dirty="0"/>
              <a:t>.  </a:t>
            </a:r>
            <a:endParaRPr lang="en-US" dirty="0" smtClean="0"/>
          </a:p>
          <a:p>
            <a:r>
              <a:rPr lang="en-US" dirty="0"/>
              <a:t>Acts </a:t>
            </a:r>
            <a:r>
              <a:rPr lang="en-US" dirty="0" smtClean="0"/>
              <a:t>4:13, </a:t>
            </a:r>
            <a:r>
              <a:rPr lang="en-US" dirty="0"/>
              <a:t>“When they saw the courage of Peter &amp; John and realized that they were </a:t>
            </a:r>
            <a:r>
              <a:rPr lang="en-US" i="1" dirty="0"/>
              <a:t>unschooled, ordinary men</a:t>
            </a:r>
            <a:r>
              <a:rPr lang="en-US" dirty="0"/>
              <a:t>, they were astonished and they took note that </a:t>
            </a:r>
            <a:r>
              <a:rPr lang="en-US" i="1" dirty="0"/>
              <a:t>these men had been with Jesus</a:t>
            </a:r>
            <a:r>
              <a:rPr lang="en-US" i="1" dirty="0" smtClean="0"/>
              <a:t>.</a:t>
            </a:r>
            <a:r>
              <a:rPr lang="en-US" dirty="0" smtClean="0"/>
              <a:t>” (problem – ‘crank it up’) (devoted time – </a:t>
            </a:r>
            <a:r>
              <a:rPr lang="en-US" dirty="0" smtClean="0"/>
              <a:t>ACTS + L)</a:t>
            </a:r>
            <a:endParaRPr lang="en-US"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155993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Second, power often follows the baptism of the Spirit</a:t>
            </a:r>
            <a:r>
              <a:rPr lang="en-US" dirty="0"/>
              <a:t>.  </a:t>
            </a:r>
            <a:r>
              <a:rPr lang="en-US" b="1" dirty="0"/>
              <a:t>Therefore we must be devoted to pursuing more of the fullness of God’s Spirit in our lives</a:t>
            </a:r>
            <a:r>
              <a:rPr lang="en-US" dirty="0"/>
              <a:t>. </a:t>
            </a:r>
            <a:r>
              <a:rPr lang="en-US" dirty="0" smtClean="0"/>
              <a:t>(</a:t>
            </a:r>
            <a:r>
              <a:rPr lang="en-US" dirty="0"/>
              <a:t>Acts 1:8, Jesus said to the disciples, “You will receive power when the Holy Spirit comes on you.”)  The baptism of the Spirit comes with power.  But, a word of caution here:  We don’t seek the baptism for power. </a:t>
            </a:r>
            <a:r>
              <a:rPr lang="en-US" dirty="0" smtClean="0"/>
              <a:t> Again</a:t>
            </a:r>
            <a:r>
              <a:rPr lang="en-US" dirty="0"/>
              <a:t>, motive matters</a:t>
            </a:r>
            <a:r>
              <a:rPr lang="en-US" dirty="0" smtClean="0"/>
              <a:t>.  We seek God &amp; God’s glory. (e.g., Acts 8 – Simon the sorcerer)</a:t>
            </a:r>
            <a:r>
              <a:rPr lang="en-US" dirty="0"/>
              <a:t> </a:t>
            </a:r>
            <a:r>
              <a:rPr lang="en-US" dirty="0" smtClean="0"/>
              <a:t>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295797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Second, power often follows the baptism of the Spirit</a:t>
            </a:r>
            <a:r>
              <a:rPr lang="en-US" dirty="0"/>
              <a:t>.  </a:t>
            </a:r>
            <a:r>
              <a:rPr lang="en-US" b="1" dirty="0"/>
              <a:t>Therefore we must be devoted to pursuing more of the fullness of God’s Spirit in our lives</a:t>
            </a:r>
            <a:r>
              <a:rPr lang="en-US" dirty="0"/>
              <a:t>. </a:t>
            </a:r>
            <a:endParaRPr lang="en-US" dirty="0" smtClean="0"/>
          </a:p>
          <a:p>
            <a:r>
              <a:rPr lang="en-US" dirty="0" smtClean="0"/>
              <a:t>John </a:t>
            </a:r>
            <a:r>
              <a:rPr lang="en-US" dirty="0"/>
              <a:t>15:7-8, “If you remain in me and my words remain in you, ask whatever you wish, and it will be given to you.  This is to my Father’s glory, that you bear much fruit</a:t>
            </a:r>
            <a:r>
              <a:rPr lang="en-US" dirty="0" smtClean="0"/>
              <a:t>.” </a:t>
            </a:r>
            <a:r>
              <a:rPr lang="en-US" dirty="0" smtClean="0"/>
              <a:t>(answering </a:t>
            </a:r>
            <a:r>
              <a:rPr lang="en-US" dirty="0" smtClean="0"/>
              <a:t>your prayer)</a:t>
            </a:r>
            <a:endParaRPr lang="en-US"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80180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b="1" dirty="0"/>
              <a:t>Second, power often follows the baptism of the Spirit</a:t>
            </a:r>
            <a:r>
              <a:rPr lang="en-US" dirty="0"/>
              <a:t>.  </a:t>
            </a:r>
            <a:r>
              <a:rPr lang="en-US" b="1" dirty="0"/>
              <a:t>Therefore we must be devoted to pursuing more of the fullness of God’s Spirit in our lives</a:t>
            </a:r>
            <a:r>
              <a:rPr lang="en-US" dirty="0"/>
              <a:t>. </a:t>
            </a:r>
            <a:endParaRPr lang="en-US" dirty="0" smtClean="0"/>
          </a:p>
          <a:p>
            <a:r>
              <a:rPr lang="en-US" dirty="0" smtClean="0"/>
              <a:t>We seek ongoing encounters, baptisms, and fillings of the Spirit. We have to be devoted to pursuing the fullness of God’s presence in our lives. (Acts 2, 4) </a:t>
            </a:r>
            <a:r>
              <a:rPr lang="en-US" dirty="0" smtClean="0"/>
              <a:t>(</a:t>
            </a:r>
            <a:r>
              <a:rPr lang="en-US" smtClean="0"/>
              <a:t>increased pursuit)</a:t>
            </a:r>
            <a:endParaRPr lang="en-US"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70336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11250</TotalTime>
  <Words>670</Words>
  <Application>Microsoft Office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 Shore Community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Hoffman</dc:creator>
  <cp:lastModifiedBy>Rob</cp:lastModifiedBy>
  <cp:revision>289</cp:revision>
  <dcterms:created xsi:type="dcterms:W3CDTF">2011-10-13T17:03:57Z</dcterms:created>
  <dcterms:modified xsi:type="dcterms:W3CDTF">2012-02-02T21:14:13Z</dcterms:modified>
</cp:coreProperties>
</file>